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  <p:sldId id="264" r:id="rId6"/>
    <p:sldId id="263" r:id="rId7"/>
    <p:sldId id="265" r:id="rId8"/>
    <p:sldId id="266" r:id="rId9"/>
    <p:sldId id="288" r:id="rId10"/>
    <p:sldId id="290" r:id="rId11"/>
    <p:sldId id="268" r:id="rId12"/>
    <p:sldId id="270" r:id="rId13"/>
    <p:sldId id="271" r:id="rId14"/>
    <p:sldId id="274" r:id="rId15"/>
    <p:sldId id="273" r:id="rId16"/>
    <p:sldId id="275" r:id="rId17"/>
    <p:sldId id="276" r:id="rId18"/>
    <p:sldId id="278" r:id="rId19"/>
    <p:sldId id="279" r:id="rId20"/>
    <p:sldId id="280" r:id="rId21"/>
    <p:sldId id="277" r:id="rId22"/>
    <p:sldId id="291" r:id="rId23"/>
    <p:sldId id="293" r:id="rId24"/>
    <p:sldId id="294" r:id="rId25"/>
    <p:sldId id="295" r:id="rId26"/>
    <p:sldId id="296" r:id="rId27"/>
    <p:sldId id="281" r:id="rId28"/>
    <p:sldId id="282" r:id="rId29"/>
    <p:sldId id="283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1C"/>
    <a:srgbClr val="FB8605"/>
    <a:srgbClr val="FF9900"/>
    <a:srgbClr val="FF6600"/>
    <a:srgbClr val="FF7171"/>
    <a:srgbClr val="990000"/>
    <a:srgbClr val="FF3F3F"/>
    <a:srgbClr val="00FF00"/>
    <a:srgbClr val="E8BF12"/>
    <a:srgbClr val="AB4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74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ADB5267-9262-4435-A29E-93C05D58B4FE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C17AE1B-364F-43AA-868B-0F6A8DBE5D3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linear equations and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Carly Cofer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2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 Plots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40" y="2438400"/>
            <a:ext cx="3124200" cy="3116927"/>
          </a:xfr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596122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/>
          <p:nvPr/>
        </p:nvSpPr>
        <p:spPr>
          <a:xfrm>
            <a:off x="5791200" y="4947832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090212" y="3653564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525659" y="3202039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798531" y="2795043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962650" y="5215074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7365870" y="4381865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086266" y="3070058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421136"/>
              </p:ext>
            </p:extLst>
          </p:nvPr>
        </p:nvGraphicFramePr>
        <p:xfrm>
          <a:off x="533400" y="2460359"/>
          <a:ext cx="45550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3653564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Domain = {-8,-6,-5,-4,1,3,5} </a:t>
            </a:r>
          </a:p>
          <a:p>
            <a:r>
              <a:rPr lang="en-US" dirty="0" smtClean="0"/>
              <a:t>Range = {-9,-7,-3,2,5,6,8}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76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real world Example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14400" y="2822331"/>
            <a:ext cx="3125788" cy="4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Number of teens with cell phones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103812" y="2066544"/>
            <a:ext cx="3127375" cy="44805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Create a scatter graph for the data table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949" y="2488660"/>
            <a:ext cx="2971800" cy="29641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95800" y="3048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2427021"/>
            <a:ext cx="685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1000</a:t>
            </a:r>
          </a:p>
          <a:p>
            <a:r>
              <a:rPr lang="en-US" dirty="0" smtClean="0"/>
              <a:t>900</a:t>
            </a:r>
          </a:p>
          <a:p>
            <a:r>
              <a:rPr lang="en-US" dirty="0" smtClean="0"/>
              <a:t>800</a:t>
            </a:r>
          </a:p>
          <a:p>
            <a:r>
              <a:rPr lang="en-US" dirty="0" smtClean="0"/>
              <a:t>700</a:t>
            </a:r>
          </a:p>
          <a:p>
            <a:r>
              <a:rPr lang="en-US" dirty="0" smtClean="0"/>
              <a:t>600</a:t>
            </a:r>
          </a:p>
          <a:p>
            <a:r>
              <a:rPr lang="en-US" dirty="0" smtClean="0"/>
              <a:t>500</a:t>
            </a:r>
          </a:p>
          <a:p>
            <a:r>
              <a:rPr lang="en-US" dirty="0" smtClean="0"/>
              <a:t>400</a:t>
            </a:r>
          </a:p>
          <a:p>
            <a:r>
              <a:rPr lang="en-US" dirty="0" smtClean="0"/>
              <a:t>300</a:t>
            </a:r>
          </a:p>
          <a:p>
            <a:r>
              <a:rPr lang="en-US" dirty="0" smtClean="0"/>
              <a:t>200</a:t>
            </a:r>
          </a:p>
          <a:p>
            <a:r>
              <a:rPr lang="en-US" dirty="0" smtClean="0"/>
              <a:t>100</a:t>
            </a:r>
          </a:p>
          <a:p>
            <a:r>
              <a:rPr lang="en-US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5381676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13 14 15 16 17 18 19 20 21 22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553200" y="3779676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6838950" y="388196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7086600" y="353906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486400" y="4628314"/>
            <a:ext cx="1524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743620" y="4524111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019800" y="43434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248400" y="4133850"/>
            <a:ext cx="184831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74038"/>
              </p:ext>
            </p:extLst>
          </p:nvPr>
        </p:nvGraphicFramePr>
        <p:xfrm>
          <a:off x="123940" y="3449320"/>
          <a:ext cx="45550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245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297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356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417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584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532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672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11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 animBg="1"/>
      <p:bldP spid="19" grpId="0" animBg="1"/>
      <p:bldP spid="2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real world Example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103812" y="2066544"/>
            <a:ext cx="3127375" cy="4480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Cell phone scatter graph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949" y="2488660"/>
            <a:ext cx="2971800" cy="29641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95800" y="3048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2427021"/>
            <a:ext cx="685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1000</a:t>
            </a:r>
          </a:p>
          <a:p>
            <a:r>
              <a:rPr lang="en-US" dirty="0" smtClean="0"/>
              <a:t>900</a:t>
            </a:r>
          </a:p>
          <a:p>
            <a:r>
              <a:rPr lang="en-US" dirty="0" smtClean="0"/>
              <a:t>800</a:t>
            </a:r>
          </a:p>
          <a:p>
            <a:r>
              <a:rPr lang="en-US" dirty="0" smtClean="0"/>
              <a:t>700</a:t>
            </a:r>
          </a:p>
          <a:p>
            <a:r>
              <a:rPr lang="en-US" dirty="0" smtClean="0"/>
              <a:t>600</a:t>
            </a:r>
          </a:p>
          <a:p>
            <a:r>
              <a:rPr lang="en-US" dirty="0" smtClean="0"/>
              <a:t>500</a:t>
            </a:r>
          </a:p>
          <a:p>
            <a:r>
              <a:rPr lang="en-US" dirty="0" smtClean="0"/>
              <a:t>400</a:t>
            </a:r>
          </a:p>
          <a:p>
            <a:r>
              <a:rPr lang="en-US" dirty="0" smtClean="0"/>
              <a:t>300</a:t>
            </a:r>
          </a:p>
          <a:p>
            <a:r>
              <a:rPr lang="en-US" dirty="0" smtClean="0"/>
              <a:t>200</a:t>
            </a:r>
          </a:p>
          <a:p>
            <a:r>
              <a:rPr lang="en-US" dirty="0" smtClean="0"/>
              <a:t>100</a:t>
            </a:r>
          </a:p>
          <a:p>
            <a:r>
              <a:rPr lang="en-US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5381676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13 14 15 16 17 18 19 20 21 22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553200" y="3779676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6838950" y="388196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7086600" y="353906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486400" y="4628314"/>
            <a:ext cx="1524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743620" y="4571164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019800" y="43434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248400" y="4191000"/>
            <a:ext cx="184831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ontent Placeholder 1"/>
          <p:cNvSpPr>
            <a:spLocks noGrp="1"/>
          </p:cNvSpPr>
          <p:nvPr>
            <p:ph sz="quarter" idx="13"/>
          </p:nvPr>
        </p:nvSpPr>
        <p:spPr>
          <a:xfrm>
            <a:off x="838200" y="2023825"/>
            <a:ext cx="3657600" cy="3429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Interpretation of the data :</a:t>
            </a:r>
          </a:p>
          <a:p>
            <a:pPr lvl="1"/>
            <a:r>
              <a:rPr lang="en-US" dirty="0" smtClean="0"/>
              <a:t>1~ At what age do the greatest amount of teens have cell phones?</a:t>
            </a:r>
          </a:p>
          <a:p>
            <a:pPr lvl="1"/>
            <a:r>
              <a:rPr lang="en-US" dirty="0" smtClean="0"/>
              <a:t>2~ </a:t>
            </a:r>
            <a:r>
              <a:rPr lang="en-US" dirty="0"/>
              <a:t>At what age do the </a:t>
            </a:r>
            <a:r>
              <a:rPr lang="en-US" dirty="0" smtClean="0"/>
              <a:t>least amount of </a:t>
            </a:r>
            <a:r>
              <a:rPr lang="en-US" dirty="0"/>
              <a:t>teens have cell phones?</a:t>
            </a:r>
          </a:p>
          <a:p>
            <a:pPr lvl="1"/>
            <a:r>
              <a:rPr lang="en-US" dirty="0" smtClean="0"/>
              <a:t>3~ How many 14 year olds have cell phones?</a:t>
            </a:r>
          </a:p>
          <a:p>
            <a:pPr lvl="1"/>
            <a:r>
              <a:rPr lang="en-US" dirty="0" smtClean="0"/>
              <a:t>4~ What is the greatest amount of cell phone carrying teens at any age?</a:t>
            </a:r>
          </a:p>
          <a:p>
            <a:pPr lvl="1"/>
            <a:r>
              <a:rPr lang="en-US" dirty="0" smtClean="0"/>
              <a:t>5~ </a:t>
            </a:r>
            <a:r>
              <a:rPr lang="en-US" dirty="0"/>
              <a:t>What is the </a:t>
            </a:r>
            <a:r>
              <a:rPr lang="en-US" dirty="0" smtClean="0"/>
              <a:t>least </a:t>
            </a:r>
            <a:r>
              <a:rPr lang="en-US" dirty="0"/>
              <a:t>amount of cell phone carrying teens at any age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6~ About how many 17.5 year olds have cell phones?</a:t>
            </a:r>
          </a:p>
          <a:p>
            <a:pPr lvl="1"/>
            <a:r>
              <a:rPr lang="en-US" dirty="0" smtClean="0"/>
              <a:t>7~ What is the domain of this example?</a:t>
            </a:r>
          </a:p>
          <a:p>
            <a:pPr lvl="1"/>
            <a:r>
              <a:rPr lang="en-US" dirty="0" smtClean="0"/>
              <a:t>8~ What is the range of this example?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00477"/>
              </p:ext>
            </p:extLst>
          </p:nvPr>
        </p:nvGraphicFramePr>
        <p:xfrm>
          <a:off x="2283886" y="5872916"/>
          <a:ext cx="45550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245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297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356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417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584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532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672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26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209800"/>
            <a:ext cx="3124200" cy="3581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Lets try a real world example of our own!</a:t>
            </a:r>
          </a:p>
          <a:p>
            <a:r>
              <a:rPr lang="en-US" dirty="0" smtClean="0"/>
              <a:t>Cell phone service providers</a:t>
            </a:r>
          </a:p>
          <a:p>
            <a:r>
              <a:rPr lang="en-US" dirty="0"/>
              <a:t>Interpretation of the data :</a:t>
            </a:r>
          </a:p>
          <a:p>
            <a:pPr lvl="1"/>
            <a:r>
              <a:rPr lang="en-US" dirty="0"/>
              <a:t>1~ </a:t>
            </a:r>
            <a:r>
              <a:rPr lang="en-US" dirty="0" smtClean="0"/>
              <a:t>What provider(s) is used by the greatest amount of students?</a:t>
            </a:r>
            <a:endParaRPr lang="en-US" dirty="0"/>
          </a:p>
          <a:p>
            <a:pPr lvl="1"/>
            <a:r>
              <a:rPr lang="en-US" dirty="0"/>
              <a:t>2~ What </a:t>
            </a:r>
            <a:r>
              <a:rPr lang="en-US" dirty="0" smtClean="0"/>
              <a:t>provider(s) </a:t>
            </a:r>
            <a:r>
              <a:rPr lang="en-US" dirty="0"/>
              <a:t>is used by the </a:t>
            </a:r>
            <a:r>
              <a:rPr lang="en-US" dirty="0" smtClean="0"/>
              <a:t>least amount of students</a:t>
            </a:r>
            <a:r>
              <a:rPr lang="en-US" dirty="0"/>
              <a:t>?</a:t>
            </a:r>
          </a:p>
          <a:p>
            <a:pPr lvl="1"/>
            <a:r>
              <a:rPr lang="en-US" dirty="0" smtClean="0"/>
              <a:t>3</a:t>
            </a:r>
            <a:r>
              <a:rPr lang="en-US" dirty="0"/>
              <a:t>~ How many </a:t>
            </a:r>
            <a:r>
              <a:rPr lang="en-US" dirty="0" smtClean="0"/>
              <a:t>students use Verizon?</a:t>
            </a:r>
            <a:endParaRPr lang="en-US" dirty="0"/>
          </a:p>
          <a:p>
            <a:pPr lvl="1"/>
            <a:r>
              <a:rPr lang="en-US" dirty="0"/>
              <a:t>4~ What is the greatest amount of </a:t>
            </a:r>
            <a:r>
              <a:rPr lang="en-US" dirty="0" smtClean="0"/>
              <a:t>students using the same provider?</a:t>
            </a:r>
            <a:endParaRPr lang="en-US" dirty="0"/>
          </a:p>
          <a:p>
            <a:pPr lvl="1"/>
            <a:r>
              <a:rPr lang="en-US" dirty="0"/>
              <a:t>5~ What is the </a:t>
            </a:r>
            <a:r>
              <a:rPr lang="en-US" dirty="0" smtClean="0"/>
              <a:t>least </a:t>
            </a:r>
            <a:r>
              <a:rPr lang="en-US" dirty="0"/>
              <a:t>amount of students using the same provider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6~What </a:t>
            </a:r>
            <a:r>
              <a:rPr lang="en-US" dirty="0"/>
              <a:t>is the domain of this example?</a:t>
            </a:r>
          </a:p>
          <a:p>
            <a:pPr lvl="1"/>
            <a:r>
              <a:rPr lang="en-US" dirty="0" smtClean="0"/>
              <a:t>7~ </a:t>
            </a:r>
            <a:r>
              <a:rPr lang="en-US" dirty="0"/>
              <a:t>What is the range of this example?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Lets try it out!</a:t>
            </a:r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057400"/>
            <a:ext cx="3121429" cy="3113116"/>
          </a:xfr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27670"/>
              </p:ext>
            </p:extLst>
          </p:nvPr>
        </p:nvGraphicFramePr>
        <p:xfrm>
          <a:off x="228600" y="5715000"/>
          <a:ext cx="81534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175"/>
                <a:gridCol w="1019175"/>
                <a:gridCol w="1019175"/>
                <a:gridCol w="1019175"/>
                <a:gridCol w="1019175"/>
                <a:gridCol w="1019175"/>
                <a:gridCol w="1019175"/>
                <a:gridCol w="1019175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AT&amp;T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Verizon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Mobile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Metro PCS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Cricket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Sprint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0" y="5334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V  T  M  C   S  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2042809"/>
            <a:ext cx="45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</a:p>
          <a:p>
            <a:r>
              <a:rPr lang="en-US" dirty="0" smtClean="0"/>
              <a:t>9</a:t>
            </a:r>
          </a:p>
          <a:p>
            <a:r>
              <a:rPr lang="en-US" dirty="0" smtClean="0"/>
              <a:t>8</a:t>
            </a:r>
          </a:p>
          <a:p>
            <a:r>
              <a:rPr lang="en-US" dirty="0" smtClean="0"/>
              <a:t>7</a:t>
            </a:r>
          </a:p>
          <a:p>
            <a:r>
              <a:rPr lang="en-US" dirty="0" smtClean="0"/>
              <a:t>6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3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1</a:t>
            </a:r>
          </a:p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02176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calculator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029200" y="2438400"/>
            <a:ext cx="3124200" cy="3124200"/>
          </a:xfrm>
        </p:spPr>
        <p:txBody>
          <a:bodyPr>
            <a:normAutofit/>
          </a:bodyPr>
          <a:lstStyle/>
          <a:p>
            <a:r>
              <a:rPr lang="en-US" sz="1500" dirty="0" smtClean="0"/>
              <a:t>2</a:t>
            </a:r>
            <a:r>
              <a:rPr lang="en-US" sz="1500" baseline="30000" dirty="0" smtClean="0"/>
              <a:t>nd</a:t>
            </a:r>
            <a:r>
              <a:rPr lang="en-US" sz="1500" dirty="0" smtClean="0"/>
              <a:t> Y		</a:t>
            </a:r>
            <a:r>
              <a:rPr lang="en-US" sz="1300" dirty="0" smtClean="0"/>
              <a:t>= [STAT PLOT]</a:t>
            </a:r>
          </a:p>
          <a:p>
            <a:pPr lvl="1"/>
            <a:r>
              <a:rPr lang="en-US" sz="1200" dirty="0"/>
              <a:t>1</a:t>
            </a:r>
            <a:r>
              <a:rPr lang="en-US" sz="1200" dirty="0" smtClean="0"/>
              <a:t> : Plot1…On</a:t>
            </a:r>
          </a:p>
          <a:p>
            <a:pPr lvl="1"/>
            <a:r>
              <a:rPr lang="en-US" sz="1200" dirty="0" smtClean="0"/>
              <a:t>Make sure Plot1 is in the on position</a:t>
            </a:r>
          </a:p>
          <a:p>
            <a:r>
              <a:rPr lang="en-US" sz="1500" dirty="0" smtClean="0"/>
              <a:t>GRAPH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STAT</a:t>
            </a:r>
          </a:p>
          <a:p>
            <a:pPr lvl="1"/>
            <a:r>
              <a:rPr lang="en-US" dirty="0"/>
              <a:t>1 : Edit</a:t>
            </a:r>
          </a:p>
          <a:p>
            <a:pPr lvl="2"/>
            <a:r>
              <a:rPr lang="en-US" dirty="0"/>
              <a:t>For L1, enter in the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values </a:t>
            </a:r>
          </a:p>
          <a:p>
            <a:pPr lvl="2"/>
            <a:r>
              <a:rPr lang="en-US" dirty="0"/>
              <a:t>For L2, enter in the </a:t>
            </a:r>
            <a:r>
              <a:rPr lang="en-US" dirty="0">
                <a:solidFill>
                  <a:srgbClr val="FF0000"/>
                </a:solidFill>
              </a:rPr>
              <a:t>Y</a:t>
            </a:r>
            <a:r>
              <a:rPr lang="en-US" dirty="0"/>
              <a:t> values </a:t>
            </a:r>
          </a:p>
          <a:p>
            <a:r>
              <a:rPr lang="en-US" dirty="0" smtClean="0"/>
              <a:t>WINDOW</a:t>
            </a:r>
            <a:endParaRPr lang="en-US" dirty="0"/>
          </a:p>
          <a:p>
            <a:pPr lvl="1"/>
            <a:r>
              <a:rPr lang="en-US" dirty="0"/>
              <a:t>Adjust values for </a:t>
            </a:r>
          </a:p>
          <a:p>
            <a:pPr lvl="2"/>
            <a:r>
              <a:rPr lang="en-US" dirty="0"/>
              <a:t>Xmin,</a:t>
            </a:r>
          </a:p>
          <a:p>
            <a:pPr lvl="2"/>
            <a:r>
              <a:rPr lang="en-US" dirty="0"/>
              <a:t>Xmax</a:t>
            </a:r>
          </a:p>
          <a:p>
            <a:pPr lvl="2"/>
            <a:r>
              <a:rPr lang="en-US" dirty="0" smtClean="0"/>
              <a:t>Xscale</a:t>
            </a:r>
            <a:endParaRPr lang="en-US" dirty="0"/>
          </a:p>
          <a:p>
            <a:pPr lvl="2"/>
            <a:r>
              <a:rPr lang="en-US" dirty="0"/>
              <a:t>Ymin</a:t>
            </a:r>
          </a:p>
          <a:p>
            <a:pPr lvl="2"/>
            <a:r>
              <a:rPr lang="en-US" dirty="0"/>
              <a:t>Ymax </a:t>
            </a:r>
          </a:p>
          <a:p>
            <a:pPr lvl="2"/>
            <a:r>
              <a:rPr lang="en-US" dirty="0"/>
              <a:t>Yscale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5181600" cy="3124200"/>
          </a:xfrm>
        </p:spPr>
        <p:txBody>
          <a:bodyPr/>
          <a:lstStyle/>
          <a:p>
            <a:r>
              <a:rPr lang="en-US" dirty="0" smtClean="0"/>
              <a:t>Page 206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/>
              <a:t>10, 12, 16, 18, 20, 22, 24 &amp; 25 </a:t>
            </a:r>
          </a:p>
          <a:p>
            <a:endParaRPr lang="en-US" dirty="0" smtClean="0"/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/>
              <a:t>	</a:t>
            </a:r>
            <a:r>
              <a:rPr lang="en-US" dirty="0" smtClean="0"/>
              <a:t>	   </a:t>
            </a:r>
            <a:r>
              <a:rPr lang="en-US" sz="3600" dirty="0" smtClean="0"/>
              <a:t>Good Luck!</a:t>
            </a:r>
            <a:endParaRPr lang="en-US" sz="3600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it yourself!</a:t>
            </a:r>
          </a:p>
        </p:txBody>
      </p:sp>
    </p:spTree>
    <p:extLst>
      <p:ext uri="{BB962C8B-B14F-4D97-AF65-F5344CB8AC3E}">
        <p14:creationId xmlns:p14="http://schemas.microsoft.com/office/powerpoint/2010/main" val="73789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point (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) is an answer to a linear equation </a:t>
            </a:r>
          </a:p>
          <a:p>
            <a:r>
              <a:rPr lang="en-US" dirty="0" smtClean="0"/>
              <a:t>The graph of such an equation is every point (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/>
              <a:t>) </a:t>
            </a:r>
            <a:r>
              <a:rPr lang="en-US" dirty="0" smtClean="0"/>
              <a:t>that answers the specific linear equation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cxnSp>
        <p:nvCxnSpPr>
          <p:cNvPr id="7" name="Straight Arrow Connector 6"/>
          <p:cNvCxnSpPr/>
          <p:nvPr/>
        </p:nvCxnSpPr>
        <p:spPr>
          <a:xfrm flipV="1">
            <a:off x="4648200" y="2438400"/>
            <a:ext cx="3124200" cy="312420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7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743200"/>
            <a:ext cx="3124200" cy="2971800"/>
          </a:xfrm>
        </p:spPr>
        <p:txBody>
          <a:bodyPr/>
          <a:lstStyle/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Is ( </a:t>
            </a:r>
            <a:r>
              <a:rPr lang="en-US" dirty="0">
                <a:solidFill>
                  <a:srgbClr val="0070C0"/>
                </a:solidFill>
              </a:rPr>
              <a:t>6</a:t>
            </a:r>
            <a:r>
              <a:rPr lang="en-US" dirty="0"/>
              <a:t> , </a:t>
            </a:r>
            <a:r>
              <a:rPr lang="en-US" dirty="0">
                <a:solidFill>
                  <a:srgbClr val="FF0000"/>
                </a:solidFill>
              </a:rPr>
              <a:t>-3</a:t>
            </a:r>
            <a:r>
              <a:rPr lang="en-US" dirty="0"/>
              <a:t> </a:t>
            </a:r>
            <a:r>
              <a:rPr lang="en-US" dirty="0" smtClean="0"/>
              <a:t>) a solution?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 Y</a:t>
            </a:r>
            <a:r>
              <a:rPr lang="en-US" dirty="0"/>
              <a:t> = -</a:t>
            </a:r>
            <a:r>
              <a:rPr lang="en-US" dirty="0" smtClean="0"/>
              <a:t>3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+1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-3 </a:t>
            </a:r>
            <a:r>
              <a:rPr lang="en-US" dirty="0" smtClean="0"/>
              <a:t>= </a:t>
            </a:r>
            <a:r>
              <a:rPr lang="en-US" dirty="0"/>
              <a:t>-</a:t>
            </a:r>
            <a:r>
              <a:rPr lang="en-US" dirty="0" smtClean="0"/>
              <a:t>3</a:t>
            </a:r>
            <a:r>
              <a:rPr lang="en-US" dirty="0" smtClean="0">
                <a:solidFill>
                  <a:srgbClr val="0070C0"/>
                </a:solidFill>
              </a:rPr>
              <a:t>(6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r>
              <a:rPr lang="en-US" dirty="0" smtClean="0"/>
              <a:t>+1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r>
              <a:rPr lang="en-US" dirty="0" smtClean="0"/>
              <a:t>= -18+1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r>
              <a:rPr lang="en-US" dirty="0" smtClean="0"/>
              <a:t>≠ -17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( </a:t>
            </a:r>
            <a:r>
              <a:rPr lang="en-US" dirty="0">
                <a:solidFill>
                  <a:srgbClr val="0070C0"/>
                </a:solidFill>
              </a:rPr>
              <a:t>6</a:t>
            </a:r>
            <a:r>
              <a:rPr lang="en-US" dirty="0"/>
              <a:t> , </a:t>
            </a:r>
            <a:r>
              <a:rPr lang="en-US" dirty="0">
                <a:solidFill>
                  <a:srgbClr val="FF0000"/>
                </a:solidFill>
              </a:rPr>
              <a:t>-3</a:t>
            </a:r>
            <a:r>
              <a:rPr lang="en-US" dirty="0"/>
              <a:t> ) </a:t>
            </a:r>
            <a:r>
              <a:rPr lang="en-US" dirty="0" smtClean="0"/>
              <a:t>is not a solution!</a:t>
            </a:r>
            <a:endParaRPr lang="en-US" dirty="0"/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dirty="0"/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dirty="0"/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dirty="0"/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Lets try verifying some solutions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8200" y="2743200"/>
            <a:ext cx="3124200" cy="2971800"/>
          </a:xfrm>
        </p:spPr>
        <p:txBody>
          <a:bodyPr/>
          <a:lstStyle/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/>
              <a:t>Is  ( </a:t>
            </a:r>
            <a:r>
              <a:rPr lang="en-US" dirty="0" smtClean="0">
                <a:solidFill>
                  <a:srgbClr val="0070C0"/>
                </a:solidFill>
              </a:rPr>
              <a:t>2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-5</a:t>
            </a:r>
            <a:r>
              <a:rPr lang="en-US" dirty="0" smtClean="0"/>
              <a:t> </a:t>
            </a:r>
            <a:r>
              <a:rPr lang="en-US" dirty="0"/>
              <a:t>) </a:t>
            </a:r>
            <a:r>
              <a:rPr lang="en-US" dirty="0" smtClean="0"/>
              <a:t>a </a:t>
            </a:r>
            <a:r>
              <a:rPr lang="en-US" dirty="0"/>
              <a:t>solution</a:t>
            </a:r>
            <a:r>
              <a:rPr lang="en-US" dirty="0" smtClean="0"/>
              <a:t>?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 Y</a:t>
            </a:r>
            <a:r>
              <a:rPr lang="en-US" dirty="0"/>
              <a:t> = -3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+1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-5 </a:t>
            </a:r>
            <a:r>
              <a:rPr lang="en-US" dirty="0"/>
              <a:t>= -</a:t>
            </a:r>
            <a:r>
              <a:rPr lang="en-US" dirty="0" smtClean="0"/>
              <a:t>3</a:t>
            </a:r>
            <a:r>
              <a:rPr lang="en-US" dirty="0" smtClean="0">
                <a:solidFill>
                  <a:srgbClr val="0070C0"/>
                </a:solidFill>
              </a:rPr>
              <a:t>(2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r>
              <a:rPr lang="en-US" dirty="0" smtClean="0"/>
              <a:t>+</a:t>
            </a:r>
            <a:r>
              <a:rPr lang="en-US" dirty="0"/>
              <a:t>1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-5 </a:t>
            </a:r>
            <a:r>
              <a:rPr lang="en-US" dirty="0"/>
              <a:t>= </a:t>
            </a:r>
            <a:r>
              <a:rPr lang="en-US" dirty="0" smtClean="0"/>
              <a:t>-6+1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-5 </a:t>
            </a:r>
            <a:r>
              <a:rPr lang="en-US" dirty="0"/>
              <a:t>= </a:t>
            </a:r>
            <a:r>
              <a:rPr lang="en-US" dirty="0" smtClean="0"/>
              <a:t>-5</a:t>
            </a:r>
            <a:endParaRPr lang="en-US" dirty="0"/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(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/>
              <a:t> , </a:t>
            </a:r>
            <a:r>
              <a:rPr lang="en-US" dirty="0">
                <a:solidFill>
                  <a:srgbClr val="FF0000"/>
                </a:solidFill>
              </a:rPr>
              <a:t>-5</a:t>
            </a:r>
            <a:r>
              <a:rPr lang="en-US" dirty="0"/>
              <a:t> </a:t>
            </a:r>
            <a:r>
              <a:rPr lang="en-US" dirty="0" smtClean="0"/>
              <a:t>) is a solution!</a:t>
            </a:r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dirty="0"/>
          </a:p>
          <a:p>
            <a:pPr marL="0" lvl="1" indent="-274320">
              <a:lnSpc>
                <a:spcPct val="150000"/>
              </a:lnSpc>
              <a:buFont typeface="Wingdings" pitchFamily="2" charset="2"/>
              <a:buChar char="v"/>
            </a:pP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2209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Y</a:t>
            </a:r>
            <a:r>
              <a:rPr lang="en-US" dirty="0"/>
              <a:t> = -3</a:t>
            </a:r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en-US" dirty="0"/>
              <a:t>+1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45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1~ Rewrite the equation in function form, if necessary.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graph linear equations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-8 = -</a:t>
            </a:r>
            <a:r>
              <a:rPr lang="en-US" dirty="0"/>
              <a:t>4</a:t>
            </a:r>
            <a:r>
              <a:rPr lang="en-US" dirty="0" smtClean="0">
                <a:solidFill>
                  <a:srgbClr val="002060"/>
                </a:solidFill>
              </a:rPr>
              <a:t>X</a:t>
            </a:r>
            <a:endParaRPr lang="en-US" dirty="0" smtClean="0"/>
          </a:p>
          <a:p>
            <a:pPr marL="514350" lvl="1" indent="0">
              <a:buNone/>
            </a:pPr>
            <a:r>
              <a:rPr lang="en-US" dirty="0" smtClean="0"/>
              <a:t>+8	    +8</a:t>
            </a:r>
          </a:p>
          <a:p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-</a:t>
            </a:r>
            <a:r>
              <a:rPr lang="en-US" dirty="0"/>
              <a:t>4</a:t>
            </a:r>
            <a:r>
              <a:rPr lang="en-US" dirty="0" smtClean="0">
                <a:solidFill>
                  <a:srgbClr val="002060"/>
                </a:solidFill>
              </a:rPr>
              <a:t>X </a:t>
            </a:r>
            <a:r>
              <a:rPr lang="en-US" dirty="0" smtClean="0"/>
              <a:t>+ 8</a:t>
            </a:r>
          </a:p>
          <a:p>
            <a:pPr marL="0" lvl="1" indent="0">
              <a:lnSpc>
                <a:spcPct val="150000"/>
              </a:lnSpc>
              <a:buNone/>
            </a:pPr>
            <a:r>
              <a:rPr lang="en-US" dirty="0" smtClean="0"/>
              <a:t>       /</a:t>
            </a:r>
            <a:r>
              <a:rPr lang="en-US" dirty="0"/>
              <a:t>2     /2     /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-2</a:t>
            </a:r>
            <a:r>
              <a:rPr lang="en-US" dirty="0" smtClean="0">
                <a:solidFill>
                  <a:srgbClr val="002060"/>
                </a:solidFill>
              </a:rPr>
              <a:t>X </a:t>
            </a:r>
            <a:r>
              <a:rPr lang="en-US" dirty="0"/>
              <a:t>+ </a:t>
            </a:r>
            <a:r>
              <a:rPr lang="en-US" dirty="0" smtClean="0"/>
              <a:t>4</a:t>
            </a:r>
            <a:endParaRPr lang="en-US" dirty="0"/>
          </a:p>
          <a:p>
            <a:endParaRPr lang="en-US" dirty="0"/>
          </a:p>
          <a:p>
            <a:pPr marL="5143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9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2~ Choose a few values of x and make a table of </a:t>
            </a:r>
            <a:r>
              <a:rPr lang="en-US" dirty="0" smtClean="0"/>
              <a:t>values</a:t>
            </a:r>
          </a:p>
          <a:p>
            <a:endParaRPr lang="en-US" dirty="0"/>
          </a:p>
          <a:p>
            <a:pPr marL="51435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Y</a:t>
            </a:r>
            <a:r>
              <a:rPr lang="en-US" dirty="0"/>
              <a:t> = -2</a:t>
            </a:r>
            <a:r>
              <a:rPr lang="en-US" dirty="0">
                <a:solidFill>
                  <a:srgbClr val="002060"/>
                </a:solidFill>
              </a:rPr>
              <a:t>X </a:t>
            </a:r>
            <a:r>
              <a:rPr lang="en-US" dirty="0"/>
              <a:t>+ 4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 graph linear equations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7301497"/>
              </p:ext>
            </p:extLst>
          </p:nvPr>
        </p:nvGraphicFramePr>
        <p:xfrm>
          <a:off x="4648200" y="2438400"/>
          <a:ext cx="31242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(-2)</a:t>
                      </a:r>
                      <a:r>
                        <a:rPr lang="en-US" dirty="0" smtClean="0"/>
                        <a:t>+4=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(-1)</a:t>
                      </a:r>
                      <a:r>
                        <a:rPr lang="en-US" dirty="0" smtClean="0"/>
                        <a:t>+4=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(0)</a:t>
                      </a:r>
                      <a:r>
                        <a:rPr lang="en-US" dirty="0" smtClean="0"/>
                        <a:t>+4=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(1)</a:t>
                      </a:r>
                      <a:r>
                        <a:rPr lang="en-US" dirty="0" smtClean="0"/>
                        <a:t>+4=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(2)</a:t>
                      </a:r>
                      <a:r>
                        <a:rPr lang="en-US" dirty="0" smtClean="0"/>
                        <a:t>+4=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87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716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4.1 : The cartesian coordinate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985811"/>
            <a:ext cx="3962400" cy="3953176"/>
          </a:xfrm>
        </p:spPr>
      </p:pic>
      <p:sp>
        <p:nvSpPr>
          <p:cNvPr id="7" name="Right Arrow 6"/>
          <p:cNvSpPr/>
          <p:nvPr/>
        </p:nvSpPr>
        <p:spPr>
          <a:xfrm>
            <a:off x="1447800" y="3522615"/>
            <a:ext cx="1524000" cy="914400"/>
          </a:xfrm>
          <a:prstGeom prst="rightArrow">
            <a:avLst/>
          </a:prstGeom>
          <a:solidFill>
            <a:srgbClr val="E8BF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 ~ Axis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4572000" y="4967591"/>
            <a:ext cx="1510937" cy="914400"/>
          </a:xfrm>
          <a:prstGeom prst="rightArrow">
            <a:avLst/>
          </a:prstGeom>
          <a:solidFill>
            <a:srgbClr val="E8BF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 ~ Axis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19186300" flipH="1">
            <a:off x="4380022" y="2980861"/>
            <a:ext cx="1542804" cy="914400"/>
          </a:xfrm>
          <a:prstGeom prst="rightArrow">
            <a:avLst/>
          </a:prstGeom>
          <a:solidFill>
            <a:srgbClr val="E8BF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Origin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2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38200" y="2209800"/>
            <a:ext cx="7315200" cy="3124200"/>
          </a:xfrm>
        </p:spPr>
        <p:txBody>
          <a:bodyPr/>
          <a:lstStyle/>
          <a:p>
            <a:r>
              <a:rPr lang="en-US" dirty="0"/>
              <a:t>3~ Plot the points from the table of values. A line through these points is the graph of the equation.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 graph linear equations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200400"/>
            <a:ext cx="3124200" cy="3116927"/>
          </a:xfrm>
        </p:spPr>
      </p:pic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804183"/>
              </p:ext>
            </p:extLst>
          </p:nvPr>
        </p:nvGraphicFramePr>
        <p:xfrm>
          <a:off x="1066800" y="3214857"/>
          <a:ext cx="3124200" cy="3019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032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5874796" y="357698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007925" y="3864559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138930" y="41148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291330" y="4419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415109" y="47244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791200" y="3352800"/>
            <a:ext cx="914400" cy="182880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68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990600" y="1546913"/>
            <a:ext cx="7162800" cy="3124200"/>
          </a:xfrm>
        </p:spPr>
        <p:txBody>
          <a:bodyPr/>
          <a:lstStyle/>
          <a:p>
            <a:pPr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3Y</a:t>
            </a:r>
            <a:r>
              <a:rPr lang="en-US" dirty="0" smtClean="0"/>
              <a:t> -3 = -9</a:t>
            </a:r>
            <a:r>
              <a:rPr lang="en-US" dirty="0" smtClean="0">
                <a:solidFill>
                  <a:srgbClr val="002060"/>
                </a:solidFill>
              </a:rPr>
              <a:t>X	=	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3Y</a:t>
            </a:r>
            <a:r>
              <a:rPr lang="en-US" dirty="0" smtClean="0"/>
              <a:t>  </a:t>
            </a:r>
            <a:r>
              <a:rPr lang="en-US" dirty="0"/>
              <a:t>= </a:t>
            </a:r>
            <a:r>
              <a:rPr lang="en-US" dirty="0" smtClean="0"/>
              <a:t>-</a:t>
            </a:r>
            <a:r>
              <a:rPr lang="en-US" dirty="0"/>
              <a:t>9</a:t>
            </a:r>
            <a:r>
              <a:rPr lang="en-US" dirty="0" smtClean="0">
                <a:solidFill>
                  <a:srgbClr val="002060"/>
                </a:solidFill>
              </a:rPr>
              <a:t>X </a:t>
            </a:r>
            <a:r>
              <a:rPr lang="en-US" dirty="0" smtClean="0"/>
              <a:t>+3	=	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 </a:t>
            </a:r>
            <a:r>
              <a:rPr lang="en-US" dirty="0"/>
              <a:t>= </a:t>
            </a:r>
            <a:r>
              <a:rPr lang="en-US" dirty="0" smtClean="0"/>
              <a:t>-3</a:t>
            </a:r>
            <a:r>
              <a:rPr lang="en-US" dirty="0" smtClean="0">
                <a:solidFill>
                  <a:srgbClr val="002060"/>
                </a:solidFill>
              </a:rPr>
              <a:t>X </a:t>
            </a:r>
            <a:r>
              <a:rPr lang="en-US" dirty="0" smtClean="0"/>
              <a:t>+1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990600"/>
            <a:ext cx="6400800" cy="685800"/>
          </a:xfrm>
        </p:spPr>
        <p:txBody>
          <a:bodyPr/>
          <a:lstStyle/>
          <a:p>
            <a:r>
              <a:rPr lang="en-US" dirty="0" smtClean="0"/>
              <a:t>Graphing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514600"/>
            <a:ext cx="3124200" cy="3116927"/>
          </a:xfr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245477"/>
              </p:ext>
            </p:extLst>
          </p:nvPr>
        </p:nvGraphicFramePr>
        <p:xfrm>
          <a:off x="838200" y="2286000"/>
          <a:ext cx="39624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362200"/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Choose</a:t>
                      </a:r>
                      <a:r>
                        <a:rPr lang="en-US" baseline="0" dirty="0" smtClean="0"/>
                        <a:t> va</a:t>
                      </a:r>
                      <a:r>
                        <a:rPr lang="en-US" dirty="0" smtClean="0"/>
                        <a:t>lues</a:t>
                      </a:r>
                      <a:r>
                        <a:rPr lang="en-US" baseline="0" dirty="0" smtClean="0"/>
                        <a:t> for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Substitute</a:t>
                      </a:r>
                      <a:r>
                        <a:rPr lang="en-US" baseline="0" dirty="0" smtClean="0"/>
                        <a:t> the X values to find the values for Y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(-2)</a:t>
                      </a:r>
                      <a:r>
                        <a:rPr lang="en-US" dirty="0" smtClean="0"/>
                        <a:t>+1=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(-1)</a:t>
                      </a:r>
                      <a:r>
                        <a:rPr lang="en-US" dirty="0" smtClean="0"/>
                        <a:t>+1=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(0)</a:t>
                      </a:r>
                      <a:r>
                        <a:rPr lang="en-US" dirty="0" smtClean="0"/>
                        <a:t>+1=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(1)</a:t>
                      </a:r>
                      <a:r>
                        <a:rPr lang="en-US" dirty="0" smtClean="0"/>
                        <a:t>+1=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(2)</a:t>
                      </a:r>
                      <a:r>
                        <a:rPr lang="en-US" dirty="0" smtClean="0"/>
                        <a:t>+1=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6324600" y="2994713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477000" y="34290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629400" y="38862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757688" y="428625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79315" y="4733858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48400" y="2590800"/>
            <a:ext cx="914400" cy="281940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46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The slope of a line is expressed as 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1 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8−6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−2−(−1)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 smtClean="0"/>
                  <a:t> = -2</a:t>
                </a:r>
              </a:p>
              <a:p>
                <a:r>
                  <a:rPr lang="en-US" dirty="0"/>
                  <a:t>M (The slope of a line) can be expressed as + , - , 0 or undefined.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1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00778862"/>
              </p:ext>
            </p:extLst>
          </p:nvPr>
        </p:nvGraphicFramePr>
        <p:xfrm>
          <a:off x="4648200" y="289560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03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98016356"/>
              </p:ext>
            </p:extLst>
          </p:nvPr>
        </p:nvGraphicFramePr>
        <p:xfrm>
          <a:off x="1219200" y="265938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 Slope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sp>
        <p:nvSpPr>
          <p:cNvPr id="7" name="TextBox 6"/>
          <p:cNvSpPr txBox="1"/>
          <p:nvPr/>
        </p:nvSpPr>
        <p:spPr>
          <a:xfrm>
            <a:off x="2133600" y="219075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= 3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+ 5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863937" y="4102678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019799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157933" y="32004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291330" y="2771775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415109" y="238125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863937" y="2286000"/>
            <a:ext cx="674951" cy="2057399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809027" y="5105400"/>
                <a:ext cx="1828800" cy="81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−2−(−1)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 = 3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027" y="5105400"/>
                <a:ext cx="1828800" cy="8105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876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2103719"/>
              </p:ext>
            </p:extLst>
          </p:nvPr>
        </p:nvGraphicFramePr>
        <p:xfrm>
          <a:off x="1295400" y="266700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 Slope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sp>
        <p:nvSpPr>
          <p:cNvPr id="6" name="TextBox 5"/>
          <p:cNvSpPr txBox="1"/>
          <p:nvPr/>
        </p:nvSpPr>
        <p:spPr>
          <a:xfrm>
            <a:off x="2133600" y="219075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= -2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- 2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809027" y="5105400"/>
                <a:ext cx="1828800" cy="81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−2−(−1)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-2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027" y="5105400"/>
                <a:ext cx="1828800" cy="810543"/>
              </a:xfrm>
              <a:prstGeom prst="rect">
                <a:avLst/>
              </a:prstGeom>
              <a:blipFill rotWithShape="1">
                <a:blip r:embed="rId3"/>
                <a:stretch>
                  <a:fillRect r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5873241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011329" y="390525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138930" y="41910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288706" y="44958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415109" y="4800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667419" y="3124200"/>
            <a:ext cx="1066800" cy="213360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1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 Slope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99261519"/>
              </p:ext>
            </p:extLst>
          </p:nvPr>
        </p:nvGraphicFramePr>
        <p:xfrm>
          <a:off x="1371600" y="266700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33600" y="219075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= 2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809027" y="5105400"/>
                <a:ext cx="1828800" cy="81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−2−(−1)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 = 0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027" y="5105400"/>
                <a:ext cx="1828800" cy="8105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5867399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008708" y="3654647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141550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297172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6463283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289039" y="3706153"/>
            <a:ext cx="1828800" cy="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25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31146359"/>
              </p:ext>
            </p:extLst>
          </p:nvPr>
        </p:nvGraphicFramePr>
        <p:xfrm>
          <a:off x="1371600" y="259080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Undefined slope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sp>
        <p:nvSpPr>
          <p:cNvPr id="6" name="TextBox 5"/>
          <p:cNvSpPr txBox="1"/>
          <p:nvPr/>
        </p:nvSpPr>
        <p:spPr>
          <a:xfrm>
            <a:off x="2514600" y="219075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= -4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73306" y="4953000"/>
                <a:ext cx="2762973" cy="81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(−1)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latin typeface="Cambria Math"/>
                          </a:rPr>
                          <m:t>−(−</m:t>
                        </m:r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Undefined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306" y="4953000"/>
                <a:ext cx="2762973" cy="8105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5565702" y="4255995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576906" y="3952314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577765" y="408006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565703" y="38100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573288" y="365760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634875" y="3133164"/>
            <a:ext cx="0" cy="175260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68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Cell phone plans:</a:t>
                </a:r>
              </a:p>
              <a:p>
                <a:pPr lvl="1"/>
                <a:r>
                  <a:rPr lang="en-US" dirty="0" smtClean="0"/>
                  <a:t>A mobile provider charges a base rate of 40$ a month  for service</a:t>
                </a:r>
              </a:p>
              <a:p>
                <a:pPr lvl="1"/>
                <a:r>
                  <a:rPr lang="en-US" dirty="0" smtClean="0"/>
                  <a:t>For each minute used the user will be charged $.20</a:t>
                </a:r>
              </a:p>
              <a:p>
                <a:pPr marL="514350" lvl="1" indent="0">
                  <a:buNone/>
                </a:pPr>
                <a:r>
                  <a:rPr lang="en-US" dirty="0" smtClean="0"/>
                  <a:t>What is the linear equation for this example?</a:t>
                </a:r>
              </a:p>
              <a:p>
                <a:pPr indent="0" algn="ctr"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  <a:r>
                  <a:rPr lang="en-US" dirty="0"/>
                  <a:t>  = </a:t>
                </a:r>
                <a:r>
                  <a:rPr lang="en-US" dirty="0" smtClean="0"/>
                  <a:t>.20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X </a:t>
                </a:r>
                <a:r>
                  <a:rPr lang="en-US" dirty="0" smtClean="0"/>
                  <a:t>+40</a:t>
                </a:r>
              </a:p>
              <a:p>
                <a:pPr indent="0" algn="ctr">
                  <a:buNone/>
                </a:pPr>
                <a:r>
                  <a:rPr lang="en-US" dirty="0" smtClean="0"/>
                  <a:t>Slope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40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60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−(1</m:t>
                        </m:r>
                        <m:r>
                          <a:rPr lang="en-US" b="0" i="1" smtClean="0">
                            <a:latin typeface="Cambria Math"/>
                          </a:rPr>
                          <m:t>00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−20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−1</m:t>
                        </m:r>
                        <m:r>
                          <a:rPr lang="en-US" b="0" i="1" smtClean="0">
                            <a:latin typeface="Cambria Math"/>
                          </a:rPr>
                          <m:t>00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dirty="0"/>
              </a:p>
              <a:p>
                <a:pPr indent="0" algn="ctr">
                  <a:buNone/>
                </a:pPr>
                <a:r>
                  <a:rPr lang="en-US" dirty="0" smtClean="0"/>
                  <a:t> </a:t>
                </a:r>
                <a:endParaRPr lang="en-US" dirty="0"/>
              </a:p>
              <a:p>
                <a:endParaRPr lang="en-US" dirty="0"/>
              </a:p>
              <a:p>
                <a:pPr marL="514350" lvl="1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390" r="-9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world example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682921839"/>
              </p:ext>
            </p:extLst>
          </p:nvPr>
        </p:nvGraphicFramePr>
        <p:xfrm>
          <a:off x="4648200" y="297180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13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world example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133600"/>
            <a:ext cx="3124200" cy="3116173"/>
          </a:xfrm>
        </p:spPr>
      </p:pic>
      <p:graphicFrame>
        <p:nvGraphicFramePr>
          <p:cNvPr id="5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8912272"/>
              </p:ext>
            </p:extLst>
          </p:nvPr>
        </p:nvGraphicFramePr>
        <p:xfrm>
          <a:off x="914400" y="2895600"/>
          <a:ext cx="31242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49455" y="5279289"/>
            <a:ext cx="3952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0   50  100 150 200 250 300 350 400 450 </a:t>
            </a:r>
            <a:r>
              <a:rPr lang="en-US" sz="1400" dirty="0"/>
              <a:t>5</a:t>
            </a:r>
            <a:r>
              <a:rPr lang="en-US" sz="1400" dirty="0" smtClean="0"/>
              <a:t>00</a:t>
            </a:r>
            <a:endParaRPr lang="en-US" sz="1400" dirty="0"/>
          </a:p>
        </p:txBody>
      </p:sp>
      <p:sp>
        <p:nvSpPr>
          <p:cNvPr id="9" name="Oval 8"/>
          <p:cNvSpPr/>
          <p:nvPr/>
        </p:nvSpPr>
        <p:spPr>
          <a:xfrm>
            <a:off x="5716122" y="421005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181600" y="4459870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265024" y="3935007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839040" y="3679207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7374318" y="3395056"/>
            <a:ext cx="123779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47258" y="2129982"/>
            <a:ext cx="685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</a:t>
            </a:r>
          </a:p>
          <a:p>
            <a:r>
              <a:rPr lang="en-US" dirty="0" smtClean="0"/>
              <a:t>180</a:t>
            </a:r>
          </a:p>
          <a:p>
            <a:r>
              <a:rPr lang="en-US" dirty="0" smtClean="0"/>
              <a:t>160</a:t>
            </a:r>
          </a:p>
          <a:p>
            <a:r>
              <a:rPr lang="en-US" dirty="0" smtClean="0"/>
              <a:t>140</a:t>
            </a:r>
          </a:p>
          <a:p>
            <a:r>
              <a:rPr lang="en-US" dirty="0" smtClean="0"/>
              <a:t>120</a:t>
            </a:r>
          </a:p>
          <a:p>
            <a:r>
              <a:rPr lang="en-US" dirty="0" smtClean="0"/>
              <a:t>100</a:t>
            </a:r>
          </a:p>
          <a:p>
            <a:r>
              <a:rPr lang="en-US" dirty="0" smtClean="0"/>
              <a:t>80</a:t>
            </a:r>
          </a:p>
          <a:p>
            <a:r>
              <a:rPr lang="en-US" dirty="0" smtClean="0"/>
              <a:t>60</a:t>
            </a:r>
          </a:p>
          <a:p>
            <a:r>
              <a:rPr lang="en-US" dirty="0" smtClean="0"/>
              <a:t>40</a:t>
            </a:r>
          </a:p>
          <a:p>
            <a:r>
              <a:rPr lang="en-US" dirty="0" smtClean="0"/>
              <a:t>20</a:t>
            </a:r>
          </a:p>
          <a:p>
            <a:r>
              <a:rPr lang="en-US" dirty="0"/>
              <a:t>0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181600" y="3276601"/>
            <a:ext cx="2667000" cy="1297569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05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371600" y="1981200"/>
                <a:ext cx="6477000" cy="3124200"/>
              </a:xfrm>
            </p:spPr>
            <p:txBody>
              <a:bodyPr/>
              <a:lstStyle/>
              <a:p>
                <a:r>
                  <a:rPr lang="en-US" dirty="0" smtClean="0"/>
                  <a:t>In the coordinate plane, a line with the linear equation Y = B will create a horizontal line 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  <a:r>
                  <a:rPr lang="en-US" dirty="0"/>
                  <a:t>  = </a:t>
                </a:r>
                <a:r>
                  <a:rPr lang="en-US" dirty="0" smtClean="0"/>
                  <a:t>7</a:t>
                </a:r>
              </a:p>
              <a:p>
                <a:pPr lvl="1"/>
                <a:r>
                  <a:rPr lang="en-US" dirty="0"/>
                  <a:t>Slope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7−7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  <m:r>
                          <a:rPr lang="en-US" i="1">
                            <a:latin typeface="Cambria Math"/>
                          </a:rPr>
                          <m:t>−(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=0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371600" y="1981200"/>
                <a:ext cx="6477000" cy="3124200"/>
              </a:xfrm>
              <a:blipFill rotWithShape="1">
                <a:blip r:embed="rId2"/>
                <a:stretch>
                  <a:fillRect l="-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Horizontal lines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743200"/>
            <a:ext cx="3124200" cy="3116927"/>
          </a:xfr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874934"/>
              </p:ext>
            </p:extLst>
          </p:nvPr>
        </p:nvGraphicFramePr>
        <p:xfrm>
          <a:off x="1295400" y="3657600"/>
          <a:ext cx="304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5935701" y="323013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096000" y="323013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248400" y="323013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400800" y="323013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553200" y="323013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410200" y="3287287"/>
            <a:ext cx="1828800" cy="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36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061835"/>
            <a:ext cx="3810000" cy="3801130"/>
          </a:xfrm>
        </p:spPr>
      </p:pic>
      <p:sp>
        <p:nvSpPr>
          <p:cNvPr id="5" name="TextBox 4"/>
          <p:cNvSpPr txBox="1"/>
          <p:nvPr/>
        </p:nvSpPr>
        <p:spPr>
          <a:xfrm>
            <a:off x="2667000" y="2209800"/>
            <a:ext cx="190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II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  <a:endParaRPr lang="en-US" sz="2800" b="1" dirty="0">
              <a:solidFill>
                <a:srgbClr val="FB860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209800"/>
            <a:ext cx="190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I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</a:p>
          <a:p>
            <a:pPr algn="ctr"/>
            <a:endParaRPr lang="en-US" sz="2800" b="1" dirty="0">
              <a:solidFill>
                <a:srgbClr val="FB860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4267200"/>
            <a:ext cx="190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IV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4267200"/>
            <a:ext cx="190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III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9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371600" y="2057400"/>
                <a:ext cx="6477000" cy="3124200"/>
              </a:xfrm>
            </p:spPr>
            <p:txBody>
              <a:bodyPr/>
              <a:lstStyle/>
              <a:p>
                <a:r>
                  <a:rPr lang="en-US" dirty="0" smtClean="0"/>
                  <a:t>In the coordinate plane, a line with the linear equation  X= A will create a horizontal line </a:t>
                </a:r>
              </a:p>
              <a:p>
                <a:pPr lvl="1"/>
                <a:r>
                  <a:rPr lang="en-US" dirty="0" smtClean="0">
                    <a:solidFill>
                      <a:srgbClr val="0070C0"/>
                    </a:solidFill>
                  </a:rPr>
                  <a:t>X</a:t>
                </a:r>
                <a:r>
                  <a:rPr lang="en-US" dirty="0" smtClean="0"/>
                  <a:t>  </a:t>
                </a:r>
                <a:r>
                  <a:rPr lang="en-US" dirty="0"/>
                  <a:t>= </a:t>
                </a:r>
                <a:r>
                  <a:rPr lang="en-US" dirty="0" smtClean="0"/>
                  <a:t>-2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−2−(−1)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−(−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dirty="0"/>
                  <a:t> = Undefined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371600" y="2057400"/>
                <a:ext cx="6477000" cy="3124200"/>
              </a:xfrm>
              <a:blipFill rotWithShape="1">
                <a:blip r:embed="rId2"/>
                <a:stretch>
                  <a:fillRect l="-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 lines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743200"/>
            <a:ext cx="3124200" cy="3116927"/>
          </a:xfr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146041"/>
              </p:ext>
            </p:extLst>
          </p:nvPr>
        </p:nvGraphicFramePr>
        <p:xfrm>
          <a:off x="1288279" y="3733800"/>
          <a:ext cx="304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5944847" y="455295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47521" y="4396524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44847" y="42672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47521" y="41148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947521" y="396240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004671" y="3429000"/>
            <a:ext cx="0" cy="1752600"/>
          </a:xfrm>
          <a:prstGeom prst="straightConnector1">
            <a:avLst/>
          </a:prstGeom>
          <a:ln>
            <a:solidFill>
              <a:srgbClr val="003E1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68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 =</a:t>
            </a:r>
          </a:p>
          <a:p>
            <a:pPr lvl="1"/>
            <a:r>
              <a:rPr lang="en-US" dirty="0" smtClean="0"/>
              <a:t>Enter in the linear equation in proper form</a:t>
            </a:r>
            <a:endParaRPr lang="en-US" dirty="0"/>
          </a:p>
          <a:p>
            <a:r>
              <a:rPr lang="en-US" dirty="0" smtClean="0"/>
              <a:t>WINDOW</a:t>
            </a:r>
            <a:endParaRPr lang="en-US" dirty="0"/>
          </a:p>
          <a:p>
            <a:pPr lvl="1"/>
            <a:r>
              <a:rPr lang="en-US" dirty="0"/>
              <a:t>Adjust values for </a:t>
            </a:r>
          </a:p>
          <a:p>
            <a:pPr lvl="2"/>
            <a:r>
              <a:rPr lang="en-US" dirty="0"/>
              <a:t>Xmin,</a:t>
            </a:r>
          </a:p>
          <a:p>
            <a:pPr lvl="2"/>
            <a:r>
              <a:rPr lang="en-US" dirty="0"/>
              <a:t>Xmax</a:t>
            </a:r>
          </a:p>
          <a:p>
            <a:pPr lvl="2"/>
            <a:r>
              <a:rPr lang="en-US" dirty="0"/>
              <a:t>Xscale</a:t>
            </a:r>
          </a:p>
          <a:p>
            <a:pPr lvl="2"/>
            <a:r>
              <a:rPr lang="en-US" dirty="0"/>
              <a:t>Ymin</a:t>
            </a:r>
          </a:p>
          <a:p>
            <a:pPr lvl="2"/>
            <a:r>
              <a:rPr lang="en-US" dirty="0"/>
              <a:t>Ymax </a:t>
            </a:r>
          </a:p>
          <a:p>
            <a:pPr lvl="2"/>
            <a:r>
              <a:rPr lang="en-US" dirty="0"/>
              <a:t>Yscale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calculator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12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6553200" cy="3124200"/>
          </a:xfrm>
        </p:spPr>
        <p:txBody>
          <a:bodyPr>
            <a:normAutofit/>
          </a:bodyPr>
          <a:lstStyle/>
          <a:p>
            <a:r>
              <a:rPr lang="en-US" dirty="0"/>
              <a:t>Page </a:t>
            </a:r>
            <a:r>
              <a:rPr lang="en-US" dirty="0" smtClean="0"/>
              <a:t>214</a:t>
            </a:r>
            <a:endParaRPr lang="en-US" dirty="0"/>
          </a:p>
          <a:p>
            <a:r>
              <a:rPr lang="en-US" dirty="0" smtClean="0"/>
              <a:t>38</a:t>
            </a:r>
            <a:r>
              <a:rPr lang="en-US" smtClean="0"/>
              <a:t>, 40, 44, 46 &amp; 50</a:t>
            </a:r>
            <a:endParaRPr lang="en-US" dirty="0"/>
          </a:p>
          <a:p>
            <a:pPr indent="0">
              <a:buNone/>
            </a:pPr>
            <a:endParaRPr lang="en-US" dirty="0"/>
          </a:p>
          <a:p>
            <a:pPr indent="0">
              <a:buNone/>
            </a:pPr>
            <a:r>
              <a:rPr lang="en-US" dirty="0"/>
              <a:t>		   </a:t>
            </a:r>
            <a:r>
              <a:rPr lang="en-US" sz="3600" dirty="0"/>
              <a:t>Good Luck!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it yourself!</a:t>
            </a:r>
          </a:p>
        </p:txBody>
      </p:sp>
    </p:spTree>
    <p:extLst>
      <p:ext uri="{BB962C8B-B14F-4D97-AF65-F5344CB8AC3E}">
        <p14:creationId xmlns:p14="http://schemas.microsoft.com/office/powerpoint/2010/main" val="63521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Every point is written in the form     	( 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, 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)</a:t>
            </a:r>
          </a:p>
          <a:p>
            <a:r>
              <a:rPr lang="en-US" dirty="0" smtClean="0"/>
              <a:t>To plot the point, begin at the origin</a:t>
            </a:r>
          </a:p>
          <a:p>
            <a:r>
              <a:rPr lang="en-US" dirty="0" smtClean="0"/>
              <a:t>Move horizontally along the 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~ Axis to the designated  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coordinate</a:t>
            </a:r>
          </a:p>
          <a:p>
            <a:r>
              <a:rPr lang="en-US" dirty="0" smtClean="0"/>
              <a:t>Than move vertically along the line of the </a:t>
            </a:r>
            <a:r>
              <a:rPr lang="en-US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coordinate </a:t>
            </a:r>
            <a:r>
              <a:rPr lang="en-US" dirty="0"/>
              <a:t>to the designated  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coordinate</a:t>
            </a:r>
          </a:p>
          <a:p>
            <a:r>
              <a:rPr lang="en-US" dirty="0" smtClean="0"/>
              <a:t>( </a:t>
            </a:r>
            <a:r>
              <a:rPr lang="en-US" dirty="0" smtClean="0">
                <a:solidFill>
                  <a:srgbClr val="0070C0"/>
                </a:solidFill>
              </a:rPr>
              <a:t>4</a:t>
            </a:r>
            <a:r>
              <a:rPr lang="en-US" dirty="0" smtClean="0"/>
              <a:t> , </a:t>
            </a:r>
            <a:r>
              <a:rPr lang="en-US" dirty="0" smtClean="0">
                <a:solidFill>
                  <a:srgbClr val="FF0000"/>
                </a:solidFill>
              </a:rPr>
              <a:t>-3 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plot a point…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cxnSp>
        <p:nvCxnSpPr>
          <p:cNvPr id="15" name="Straight Arrow Connector 14"/>
          <p:cNvCxnSpPr/>
          <p:nvPr/>
        </p:nvCxnSpPr>
        <p:spPr>
          <a:xfrm>
            <a:off x="6237148" y="4006687"/>
            <a:ext cx="557761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789299" y="4044904"/>
            <a:ext cx="0" cy="4318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166889" y="3930604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737759" y="3945564"/>
            <a:ext cx="114300" cy="114300"/>
          </a:xfrm>
          <a:prstGeom prst="ellipse">
            <a:avLst/>
          </a:prstGeom>
          <a:solidFill>
            <a:srgbClr val="0070C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6737759" y="4376231"/>
            <a:ext cx="114300" cy="114300"/>
          </a:xfrm>
          <a:prstGeom prst="ellipse">
            <a:avLst/>
          </a:prstGeom>
          <a:solidFill>
            <a:srgbClr val="FF00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6737759" y="4376231"/>
            <a:ext cx="114300" cy="114300"/>
          </a:xfrm>
          <a:prstGeom prst="ellipse">
            <a:avLst/>
          </a:prstGeom>
          <a:solidFill>
            <a:schemeClr val="tx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1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5" grpId="0" animBg="1"/>
      <p:bldP spid="26" grpId="0" animBg="1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-6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-9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-2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5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-2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7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 smtClean="0"/>
              <a:t> )</a:t>
            </a:r>
          </a:p>
          <a:p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0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8</a:t>
            </a:r>
            <a:r>
              <a:rPr lang="en-US" dirty="0" smtClean="0"/>
              <a:t> )</a:t>
            </a:r>
          </a:p>
          <a:p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-10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pPr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Lets try it out!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sp>
        <p:nvSpPr>
          <p:cNvPr id="12" name="Oval 11"/>
          <p:cNvSpPr/>
          <p:nvPr/>
        </p:nvSpPr>
        <p:spPr>
          <a:xfrm>
            <a:off x="4877149" y="4222658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300575" y="3494274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886068" y="4222658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7145242" y="3352466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151825" y="2793890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746817" y="3933245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01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2036"/>
            <a:ext cx="3124200" cy="3116927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Without plotting the points, can you figure out what quadrant these points lie in? :</a:t>
            </a:r>
          </a:p>
          <a:p>
            <a:pPr lvl="1"/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-7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-5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( </a:t>
            </a:r>
            <a:r>
              <a:rPr lang="en-US" dirty="0" smtClean="0">
                <a:solidFill>
                  <a:srgbClr val="0070C0"/>
                </a:solidFill>
              </a:rPr>
              <a:t>8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( </a:t>
            </a:r>
            <a:r>
              <a:rPr lang="en-US" dirty="0" smtClean="0">
                <a:solidFill>
                  <a:srgbClr val="0070C0"/>
                </a:solidFill>
              </a:rPr>
              <a:t>-9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4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( </a:t>
            </a:r>
            <a:r>
              <a:rPr lang="en-US" dirty="0">
                <a:solidFill>
                  <a:srgbClr val="0070C0"/>
                </a:solidFill>
              </a:rPr>
              <a:t>6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-3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pPr marL="51435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try it out!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866910" y="3379494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301185" y="3779182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160153" y="4655482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7028943" y="4380179"/>
            <a:ext cx="114300" cy="114300"/>
          </a:xfrm>
          <a:prstGeom prst="ellipse">
            <a:avLst/>
          </a:prstGeom>
          <a:solidFill>
            <a:srgbClr val="FB8605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95800" y="2382579"/>
            <a:ext cx="190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II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  <a:endParaRPr lang="en-US" sz="2800" b="1" dirty="0">
              <a:solidFill>
                <a:srgbClr val="FB860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6443" y="2390178"/>
            <a:ext cx="190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I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</a:p>
          <a:p>
            <a:pPr algn="ctr"/>
            <a:endParaRPr lang="en-US" sz="2800" b="1" dirty="0">
              <a:solidFill>
                <a:srgbClr val="FB860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40789" y="4191000"/>
            <a:ext cx="190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  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            III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53278" y="3958734"/>
            <a:ext cx="1905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Quadrant IV</a:t>
            </a:r>
          </a:p>
          <a:p>
            <a:pPr algn="ctr"/>
            <a:r>
              <a:rPr lang="en-US" sz="2800" b="1" dirty="0" smtClean="0">
                <a:solidFill>
                  <a:srgbClr val="FB8605"/>
                </a:solidFill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</a:rPr>
              <a:t>+</a:t>
            </a:r>
            <a:r>
              <a:rPr lang="en-US" sz="2800" b="1" dirty="0" smtClean="0">
                <a:solidFill>
                  <a:srgbClr val="FB8605"/>
                </a:solidFill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</a:rPr>
              <a:t>-</a:t>
            </a:r>
            <a:r>
              <a:rPr lang="en-US" sz="2800" b="1" dirty="0" smtClean="0">
                <a:solidFill>
                  <a:srgbClr val="FB8605"/>
                </a:solidFill>
              </a:rPr>
              <a:t>)</a:t>
            </a:r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86300" y="2443572"/>
            <a:ext cx="1524000" cy="1524000"/>
          </a:xfrm>
          <a:prstGeom prst="rect">
            <a:avLst/>
          </a:prstGeom>
          <a:pattFill prst="zigZag">
            <a:fgClr>
              <a:srgbClr val="FF66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3778" y="2439551"/>
            <a:ext cx="1524000" cy="1524000"/>
          </a:xfrm>
          <a:prstGeom prst="rect">
            <a:avLst/>
          </a:prstGeom>
          <a:pattFill prst="zigZag">
            <a:fgClr>
              <a:srgbClr val="FF66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43778" y="4015344"/>
            <a:ext cx="1524000" cy="1524000"/>
          </a:xfrm>
          <a:prstGeom prst="rect">
            <a:avLst/>
          </a:prstGeom>
          <a:pattFill prst="zigZag">
            <a:fgClr>
              <a:srgbClr val="FF66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86300" y="4007782"/>
            <a:ext cx="1524000" cy="1524000"/>
          </a:xfrm>
          <a:prstGeom prst="rect">
            <a:avLst/>
          </a:prstGeom>
          <a:pattFill prst="zigZag">
            <a:fgClr>
              <a:srgbClr val="FF66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47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9" grpId="0" animBg="1"/>
      <p:bldP spid="8" grpId="0" animBg="1"/>
      <p:bldP spid="10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 Plots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Scatter Plot is a specific type of graph which has multiple sets of coordinate pairs</a:t>
            </a:r>
          </a:p>
          <a:p>
            <a:r>
              <a:rPr lang="en-US" dirty="0" smtClean="0"/>
              <a:t>These pairs of points are typically organized in a data table</a:t>
            </a:r>
          </a:p>
          <a:p>
            <a:r>
              <a:rPr lang="en-US" dirty="0" smtClean="0"/>
              <a:t>Each pair is plotted on the same graph</a:t>
            </a:r>
          </a:p>
          <a:p>
            <a:r>
              <a:rPr lang="en-US" dirty="0" smtClean="0"/>
              <a:t>This type of graph is often used to interpret data and trends in real world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99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 Plots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40" y="2438400"/>
            <a:ext cx="3124200" cy="3116927"/>
          </a:xfr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909886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/>
          <p:nvPr/>
        </p:nvSpPr>
        <p:spPr>
          <a:xfrm>
            <a:off x="5791200" y="4947832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090212" y="3653564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525659" y="3202039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798531" y="2795043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096000" y="5217387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7365870" y="4381865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086266" y="3070058"/>
            <a:ext cx="114300" cy="1143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9186300" flipH="1">
            <a:off x="7516472" y="1558023"/>
            <a:ext cx="1510937" cy="914400"/>
          </a:xfrm>
          <a:prstGeom prst="rightArrow">
            <a:avLst/>
          </a:prstGeom>
          <a:solidFill>
            <a:srgbClr val="E8BF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Scatter Plot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2422344">
            <a:off x="419482" y="2354458"/>
            <a:ext cx="1524000" cy="914400"/>
          </a:xfrm>
          <a:prstGeom prst="rightArrow">
            <a:avLst/>
          </a:prstGeom>
          <a:solidFill>
            <a:srgbClr val="E8BF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Table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658245"/>
              </p:ext>
            </p:extLst>
          </p:nvPr>
        </p:nvGraphicFramePr>
        <p:xfrm>
          <a:off x="381000" y="3630727"/>
          <a:ext cx="45550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  <a:gridCol w="5693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-8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-7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-9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rgbClr val="FF717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099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domain of a function is the set of all possible input </a:t>
            </a:r>
            <a:r>
              <a:rPr lang="en-US" dirty="0" smtClean="0"/>
              <a:t>X values.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&amp; range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The range is the set of all possible output values </a:t>
            </a:r>
            <a:r>
              <a:rPr lang="en-US" dirty="0" smtClean="0"/>
              <a:t>of Y, </a:t>
            </a:r>
            <a:r>
              <a:rPr lang="en-US" dirty="0"/>
              <a:t>which result from using the function formula.</a:t>
            </a:r>
          </a:p>
        </p:txBody>
      </p:sp>
    </p:spTree>
    <p:extLst>
      <p:ext uri="{BB962C8B-B14F-4D97-AF65-F5344CB8AC3E}">
        <p14:creationId xmlns:p14="http://schemas.microsoft.com/office/powerpoint/2010/main" val="28135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1286</TotalTime>
  <Words>1592</Words>
  <Application>Microsoft Office PowerPoint</Application>
  <PresentationFormat>On-screen Show (4:3)</PresentationFormat>
  <Paragraphs>469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Couture</vt:lpstr>
      <vt:lpstr>Equation</vt:lpstr>
      <vt:lpstr>Graphing linear equations and functions</vt:lpstr>
      <vt:lpstr>4.1 : The cartesian coordinate system</vt:lpstr>
      <vt:lpstr>Quadrants</vt:lpstr>
      <vt:lpstr>To plot a point…</vt:lpstr>
      <vt:lpstr>Lets try it out!</vt:lpstr>
      <vt:lpstr>Lets try it out!</vt:lpstr>
      <vt:lpstr>Scatter Plots</vt:lpstr>
      <vt:lpstr>Scatter Plots</vt:lpstr>
      <vt:lpstr>Domain &amp; range</vt:lpstr>
      <vt:lpstr>Scatter Plots</vt:lpstr>
      <vt:lpstr>real world Example</vt:lpstr>
      <vt:lpstr>real world Example</vt:lpstr>
      <vt:lpstr>Lets try it out!</vt:lpstr>
      <vt:lpstr>On the calculator</vt:lpstr>
      <vt:lpstr>try it yourself!</vt:lpstr>
      <vt:lpstr>Linear equations</vt:lpstr>
      <vt:lpstr>Lets try verifying some solutions</vt:lpstr>
      <vt:lpstr>To graph linear equations</vt:lpstr>
      <vt:lpstr>To graph linear equations</vt:lpstr>
      <vt:lpstr>To graph linear equations</vt:lpstr>
      <vt:lpstr>Graphing </vt:lpstr>
      <vt:lpstr>Slope</vt:lpstr>
      <vt:lpstr>+ Slope</vt:lpstr>
      <vt:lpstr>- Slope</vt:lpstr>
      <vt:lpstr>0 Slope</vt:lpstr>
      <vt:lpstr>Undefined slope</vt:lpstr>
      <vt:lpstr>Real world example</vt:lpstr>
      <vt:lpstr>Real world example</vt:lpstr>
      <vt:lpstr>Horizontal lines</vt:lpstr>
      <vt:lpstr>Vertical lines</vt:lpstr>
      <vt:lpstr>On the calculator</vt:lpstr>
      <vt:lpstr>try it yourself!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Carly Eurie</dc:creator>
  <cp:lastModifiedBy>Carly Eurie</cp:lastModifiedBy>
  <cp:revision>92</cp:revision>
  <dcterms:created xsi:type="dcterms:W3CDTF">2011-10-22T16:21:28Z</dcterms:created>
  <dcterms:modified xsi:type="dcterms:W3CDTF">2011-10-30T04:06:16Z</dcterms:modified>
</cp:coreProperties>
</file>